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9" r:id="rId2"/>
    <p:sldMasterId id="2147483654" r:id="rId3"/>
  </p:sldMasterIdLst>
  <p:sldIdLst>
    <p:sldId id="256" r:id="rId4"/>
    <p:sldId id="262" r:id="rId5"/>
    <p:sldId id="293" r:id="rId6"/>
    <p:sldId id="266" r:id="rId7"/>
    <p:sldId id="289" r:id="rId8"/>
    <p:sldId id="292" r:id="rId9"/>
    <p:sldId id="291" r:id="rId10"/>
    <p:sldId id="290" r:id="rId11"/>
    <p:sldId id="286" r:id="rId12"/>
    <p:sldId id="288" r:id="rId13"/>
    <p:sldId id="268" r:id="rId14"/>
    <p:sldId id="282" r:id="rId15"/>
    <p:sldId id="25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294" y="-96"/>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ctrTitle" hasCustomPrompt="1"/>
          </p:nvPr>
        </p:nvSpPr>
        <p:spPr>
          <a:xfrm>
            <a:off x="295275" y="180976"/>
            <a:ext cx="8505825" cy="876300"/>
          </a:xfrm>
          <a:prstGeom prst="rect">
            <a:avLst/>
          </a:prstGeom>
        </p:spPr>
        <p:txBody>
          <a:bodyPr anchor="ctr">
            <a:normAutofit/>
          </a:bodyPr>
          <a:lstStyle>
            <a:lvl1pPr algn="l">
              <a:defRPr sz="2800" b="1">
                <a:solidFill>
                  <a:srgbClr val="003399"/>
                </a:solidFill>
                <a:latin typeface="Century Gothic" pitchFamily="34" charset="0"/>
              </a:defRPr>
            </a:lvl1pPr>
          </a:lstStyle>
          <a:p>
            <a:r>
              <a:rPr lang="en-US" dirty="0" smtClean="0"/>
              <a:t>Heading</a:t>
            </a:r>
            <a:endParaRPr lang="en-ZA" dirty="0"/>
          </a:p>
        </p:txBody>
      </p:sp>
      <p:sp>
        <p:nvSpPr>
          <p:cNvPr id="3" name="Subtitle 2"/>
          <p:cNvSpPr>
            <a:spLocks noGrp="1"/>
          </p:cNvSpPr>
          <p:nvPr>
            <p:ph type="subTitle" idx="1" hasCustomPrompt="1"/>
          </p:nvPr>
        </p:nvSpPr>
        <p:spPr>
          <a:xfrm>
            <a:off x="295275" y="1266825"/>
            <a:ext cx="8505825"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Sub-heading</a:t>
            </a:r>
          </a:p>
          <a:p>
            <a:pPr lvl="1"/>
            <a:r>
              <a:rPr lang="en-US" dirty="0" smtClean="0"/>
              <a:t>text</a:t>
            </a:r>
          </a:p>
        </p:txBody>
      </p:sp>
    </p:spTree>
    <p:extLst>
      <p:ext uri="{BB962C8B-B14F-4D97-AF65-F5344CB8AC3E}">
        <p14:creationId xmlns:p14="http://schemas.microsoft.com/office/powerpoint/2010/main" val="706290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486026" y="2371725"/>
            <a:ext cx="6008688" cy="2038350"/>
          </a:xfrm>
          <a:prstGeom prst="rect">
            <a:avLst/>
          </a:prstGeom>
        </p:spPr>
        <p:txBody>
          <a:bodyPr anchor="ctr">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New section heading</a:t>
            </a:r>
            <a:br>
              <a:rPr lang="en-US" dirty="0" smtClean="0"/>
            </a:br>
            <a:endParaRPr lang="en-US" dirty="0" smtClean="0"/>
          </a:p>
        </p:txBody>
      </p:sp>
    </p:spTree>
    <p:extLst>
      <p:ext uri="{BB962C8B-B14F-4D97-AF65-F5344CB8AC3E}">
        <p14:creationId xmlns:p14="http://schemas.microsoft.com/office/powerpoint/2010/main" val="141752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7636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Tree>
    <p:extLst>
      <p:ext uri="{BB962C8B-B14F-4D97-AF65-F5344CB8AC3E}">
        <p14:creationId xmlns:p14="http://schemas.microsoft.com/office/powerpoint/2010/main" val="61728322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WCG_ppt_01.jpg"/>
          <p:cNvPicPr>
            <a:picLocks noChangeAspect="1"/>
          </p:cNvPicPr>
          <p:nvPr/>
        </p:nvPicPr>
        <p:blipFill>
          <a:blip r:embed="rId3"/>
          <a:stretch>
            <a:fillRect/>
          </a:stretch>
        </p:blipFill>
        <p:spPr>
          <a:xfrm>
            <a:off x="0" y="0"/>
            <a:ext cx="9144000" cy="6858000"/>
          </a:xfrm>
          <a:prstGeom prst="rect">
            <a:avLst/>
          </a:prstGeom>
        </p:spPr>
      </p:pic>
      <p:sp>
        <p:nvSpPr>
          <p:cNvPr id="3" name="Title 1"/>
          <p:cNvSpPr txBox="1">
            <a:spLocks/>
          </p:cNvSpPr>
          <p:nvPr/>
        </p:nvSpPr>
        <p:spPr>
          <a:xfrm>
            <a:off x="2516188" y="3641725"/>
            <a:ext cx="6627812" cy="1765300"/>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2222" smtClean="0">
                <a:solidFill>
                  <a:schemeClr val="bg1"/>
                </a:solidFill>
                <a:latin typeface="Century Gothic"/>
                <a:cs typeface="Century Gothic"/>
              </a:rPr>
              <a:t>Thank you</a:t>
            </a:r>
            <a:endParaRPr lang="en-US" sz="2222" dirty="0">
              <a:solidFill>
                <a:schemeClr val="bg1"/>
              </a:solidFill>
              <a:latin typeface="Century Gothic"/>
              <a:cs typeface="Century Gothic"/>
            </a:endParaRPr>
          </a:p>
        </p:txBody>
      </p:sp>
    </p:spTree>
    <p:extLst>
      <p:ext uri="{BB962C8B-B14F-4D97-AF65-F5344CB8AC3E}">
        <p14:creationId xmlns:p14="http://schemas.microsoft.com/office/powerpoint/2010/main" val="353692669"/>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esterncape.gov.za/eng/pubs/guides/M/2623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30200" y="3162300"/>
            <a:ext cx="6627999" cy="2244722"/>
          </a:xfrm>
          <a:prstGeom prst="rect">
            <a:avLst/>
          </a:prstGeom>
        </p:spPr>
        <p:txBody>
          <a:bodyPr wrap="none"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spcAft>
                <a:spcPts val="2400"/>
              </a:spcAft>
            </a:pPr>
            <a:r>
              <a:rPr lang="en-US" sz="3200" dirty="0" smtClean="0">
                <a:solidFill>
                  <a:schemeClr val="bg1"/>
                </a:solidFill>
                <a:latin typeface="Century Gothic"/>
                <a:cs typeface="Century Gothic"/>
              </a:rPr>
              <a:t>Tariff Determination</a:t>
            </a:r>
          </a:p>
          <a:p>
            <a:pPr algn="r">
              <a:spcAft>
                <a:spcPts val="2400"/>
              </a:spcAft>
            </a:pPr>
            <a:r>
              <a:rPr lang="en-US" sz="2222" dirty="0" smtClean="0">
                <a:solidFill>
                  <a:schemeClr val="bg1"/>
                </a:solidFill>
                <a:latin typeface="Century Gothic"/>
                <a:cs typeface="Century Gothic"/>
              </a:rPr>
              <a:t>CFO Forum - 6 September 2013</a:t>
            </a:r>
          </a:p>
          <a:p>
            <a:pPr algn="r">
              <a:spcAft>
                <a:spcPts val="2400"/>
              </a:spcAft>
            </a:pPr>
            <a:r>
              <a:rPr lang="en-US" sz="2222" dirty="0" smtClean="0">
                <a:solidFill>
                  <a:schemeClr val="bg1"/>
                </a:solidFill>
                <a:latin typeface="Century Gothic"/>
                <a:cs typeface="Century Gothic"/>
              </a:rPr>
              <a:t>Shireen de Visser</a:t>
            </a:r>
            <a:endParaRPr lang="en-US" sz="2222" dirty="0">
              <a:solidFill>
                <a:schemeClr val="bg1"/>
              </a:solidFill>
              <a:latin typeface="Century Gothic"/>
              <a:cs typeface="Century Gothic"/>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Other Key Revenue Management Processes</a:t>
            </a:r>
            <a:endParaRPr lang="en-ZA" dirty="0"/>
          </a:p>
        </p:txBody>
      </p:sp>
      <p:sp>
        <p:nvSpPr>
          <p:cNvPr id="3" name="Subtitle 2"/>
          <p:cNvSpPr>
            <a:spLocks noGrp="1"/>
          </p:cNvSpPr>
          <p:nvPr>
            <p:ph type="subTitle" idx="1"/>
          </p:nvPr>
        </p:nvSpPr>
        <p:spPr>
          <a:xfrm>
            <a:off x="295275" y="1166136"/>
            <a:ext cx="8505825" cy="5544692"/>
          </a:xfrm>
        </p:spPr>
        <p:txBody>
          <a:bodyPr>
            <a:normAutofit/>
          </a:bodyPr>
          <a:lstStyle/>
          <a:p>
            <a:pPr marL="342900" indent="-342900">
              <a:buFont typeface="Arial" pitchFamily="34" charset="0"/>
              <a:buChar char="•"/>
            </a:pPr>
            <a:r>
              <a:rPr lang="en-ZA" sz="1700" dirty="0" smtClean="0"/>
              <a:t>Property valuations and registrations – ensuring that the system is regularly updated. </a:t>
            </a:r>
          </a:p>
          <a:p>
            <a:pPr marL="342900" indent="-342900">
              <a:buFont typeface="Arial" pitchFamily="34" charset="0"/>
              <a:buChar char="•"/>
            </a:pPr>
            <a:r>
              <a:rPr lang="en-ZA" sz="1700" dirty="0" smtClean="0"/>
              <a:t>Track development plans through the planning department and approvals</a:t>
            </a:r>
            <a:r>
              <a:rPr lang="en-ZA" dirty="0" smtClean="0"/>
              <a:t>.</a:t>
            </a:r>
          </a:p>
          <a:p>
            <a:pPr marL="466725" lvl="1" indent="-285750">
              <a:buFont typeface="Century Gothic" pitchFamily="34" charset="0"/>
              <a:buChar char="−"/>
            </a:pPr>
            <a:r>
              <a:rPr lang="en-ZA" dirty="0" smtClean="0"/>
              <a:t>ensure </a:t>
            </a:r>
            <a:r>
              <a:rPr lang="en-ZA" dirty="0"/>
              <a:t>that new properties and property improvements to existing properties are correctly valued, updated and used to update billing records accordingly</a:t>
            </a:r>
            <a:r>
              <a:rPr lang="en-ZA" dirty="0" smtClean="0"/>
              <a:t>;</a:t>
            </a:r>
          </a:p>
          <a:p>
            <a:pPr marL="466725" lvl="1" indent="-285750">
              <a:buFont typeface="Century Gothic" pitchFamily="34" charset="0"/>
              <a:buChar char="−"/>
            </a:pPr>
            <a:r>
              <a:rPr lang="en-ZA" dirty="0"/>
              <a:t>Ensure good working relations between the municipality’s town planning, valuations and revenue management functions; </a:t>
            </a:r>
            <a:endParaRPr lang="en-ZA" dirty="0" smtClean="0"/>
          </a:p>
          <a:p>
            <a:pPr marL="342900" indent="-342900">
              <a:buFont typeface="Arial" pitchFamily="34" charset="0"/>
              <a:buChar char="•"/>
            </a:pPr>
            <a:r>
              <a:rPr lang="en-ZA" sz="1700" dirty="0" smtClean="0"/>
              <a:t>Accurate metering and billing – requires good functioning of meters and widespread metering. </a:t>
            </a:r>
          </a:p>
          <a:p>
            <a:pPr marL="466725" lvl="1" indent="-285750">
              <a:buFont typeface="Century Gothic" pitchFamily="34" charset="0"/>
              <a:buChar char="−"/>
            </a:pPr>
            <a:r>
              <a:rPr lang="en-ZA" dirty="0" smtClean="0"/>
              <a:t>Should be fortified with meter inspections and regular audit on metering system.</a:t>
            </a:r>
          </a:p>
          <a:p>
            <a:pPr marL="285750" lvl="0" indent="-285750">
              <a:buFont typeface="Arial" pitchFamily="34" charset="0"/>
              <a:buChar char="•"/>
            </a:pPr>
            <a:r>
              <a:rPr lang="en-ZA" sz="1700" dirty="0"/>
              <a:t>Reconcile billing data </a:t>
            </a:r>
            <a:r>
              <a:rPr lang="en-ZA" sz="1700" dirty="0" smtClean="0"/>
              <a:t>to:</a:t>
            </a:r>
          </a:p>
          <a:p>
            <a:pPr marL="466725" lvl="1" indent="-285750">
              <a:buFont typeface="Century Gothic" pitchFamily="34" charset="0"/>
              <a:buChar char="−"/>
            </a:pPr>
            <a:r>
              <a:rPr lang="en-ZA" dirty="0" smtClean="0"/>
              <a:t>The </a:t>
            </a:r>
            <a:r>
              <a:rPr lang="en-ZA" dirty="0"/>
              <a:t>Deeds Registry to confirm the accuracy of property ownership </a:t>
            </a:r>
            <a:r>
              <a:rPr lang="en-ZA" dirty="0" smtClean="0"/>
              <a:t>information;</a:t>
            </a:r>
          </a:p>
          <a:p>
            <a:pPr marL="466725" lvl="1" indent="-285750">
              <a:buFont typeface="Century Gothic" pitchFamily="34" charset="0"/>
              <a:buChar char="−"/>
            </a:pPr>
            <a:r>
              <a:rPr lang="en-ZA" dirty="0" smtClean="0"/>
              <a:t>The </a:t>
            </a:r>
            <a:r>
              <a:rPr lang="en-ZA" dirty="0"/>
              <a:t>Valuation Rolls to confirm the accuracy of the property values and the land use</a:t>
            </a:r>
            <a:r>
              <a:rPr lang="en-ZA" sz="1600" dirty="0"/>
              <a:t> </a:t>
            </a:r>
            <a:r>
              <a:rPr lang="en-ZA" dirty="0"/>
              <a:t>categories of different properties</a:t>
            </a:r>
            <a:r>
              <a:rPr lang="en-ZA" dirty="0" smtClean="0"/>
              <a:t>.</a:t>
            </a:r>
            <a:endParaRPr lang="en-ZA" sz="1800" dirty="0" smtClean="0"/>
          </a:p>
          <a:p>
            <a:pPr marL="342900" indent="-342900">
              <a:buFont typeface="Arial" pitchFamily="34" charset="0"/>
              <a:buChar char="•"/>
            </a:pPr>
            <a:r>
              <a:rPr lang="en-ZA" sz="1700" dirty="0" smtClean="0"/>
              <a:t>Efficiency controls, e.g. tracking devises to monitoring movement of refuse vehicles. </a:t>
            </a:r>
          </a:p>
          <a:p>
            <a:pPr marL="342900" indent="-342900">
              <a:buFont typeface="Arial" pitchFamily="34" charset="0"/>
              <a:buChar char="•"/>
            </a:pPr>
            <a:r>
              <a:rPr lang="en-ZA" sz="1700" dirty="0" smtClean="0"/>
              <a:t>Protection </a:t>
            </a:r>
            <a:r>
              <a:rPr lang="en-ZA" sz="1700" dirty="0"/>
              <a:t>and growth of the revenue </a:t>
            </a:r>
            <a:r>
              <a:rPr lang="en-ZA" sz="1700" dirty="0" smtClean="0"/>
              <a:t>base.</a:t>
            </a:r>
          </a:p>
          <a:p>
            <a:pPr marL="1257300" lvl="2" indent="-342900" algn="ctr"/>
            <a:r>
              <a:rPr lang="en-ZA" sz="1800" i="1" dirty="0" smtClean="0"/>
              <a:t>Please refer to NT MFMA Circular 64</a:t>
            </a:r>
            <a:endParaRPr lang="en-ZA" sz="1800" dirty="0" smtClean="0"/>
          </a:p>
        </p:txBody>
      </p:sp>
    </p:spTree>
    <p:extLst>
      <p:ext uri="{BB962C8B-B14F-4D97-AF65-F5344CB8AC3E}">
        <p14:creationId xmlns:p14="http://schemas.microsoft.com/office/powerpoint/2010/main" val="264794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dirty="0" smtClean="0"/>
              <a:t>Revenue Management Solutions</a:t>
            </a:r>
            <a:endParaRPr lang="en-ZA" dirty="0"/>
          </a:p>
        </p:txBody>
      </p:sp>
      <p:sp>
        <p:nvSpPr>
          <p:cNvPr id="3" name="Subtitle 2"/>
          <p:cNvSpPr>
            <a:spLocks noGrp="1"/>
          </p:cNvSpPr>
          <p:nvPr>
            <p:ph type="subTitle" idx="1"/>
          </p:nvPr>
        </p:nvSpPr>
        <p:spPr/>
        <p:txBody>
          <a:bodyPr>
            <a:noAutofit/>
          </a:bodyPr>
          <a:lstStyle/>
          <a:p>
            <a:pPr marL="285750" indent="-285750" algn="just">
              <a:buFont typeface="Arial" pitchFamily="34" charset="0"/>
              <a:buChar char="•"/>
            </a:pPr>
            <a:r>
              <a:rPr lang="en-ZA" dirty="0" smtClean="0"/>
              <a:t>Tariff modelling should be driven by the municipality – its an internal </a:t>
            </a:r>
            <a:r>
              <a:rPr lang="en-ZA" b="1" dirty="0" smtClean="0"/>
              <a:t>process. </a:t>
            </a:r>
            <a:r>
              <a:rPr lang="en-ZA" dirty="0" smtClean="0"/>
              <a:t>PT can support but as external body does not have access to relevant information and cannot manage the process of tariff determination. </a:t>
            </a:r>
          </a:p>
          <a:p>
            <a:pPr marL="285750" indent="-285750" algn="just">
              <a:buFont typeface="Arial" pitchFamily="34" charset="0"/>
              <a:buChar char="•"/>
            </a:pPr>
            <a:r>
              <a:rPr lang="en-ZA" dirty="0" smtClean="0"/>
              <a:t>The tariff determination tool is easy user friendly, but is dependant on internal processes of the municipality, e.g. accuracy of data (incl. demand, user and costs at the appropriate disaggregated level), buy-in.</a:t>
            </a:r>
          </a:p>
          <a:p>
            <a:pPr marL="285750" indent="-285750" algn="just">
              <a:buFont typeface="Arial" pitchFamily="34" charset="0"/>
              <a:buChar char="•"/>
            </a:pPr>
            <a:r>
              <a:rPr lang="en-ZA" dirty="0" smtClean="0"/>
              <a:t>Inaccurate data has the potential to skew the final tariff recommendation. </a:t>
            </a:r>
          </a:p>
          <a:p>
            <a:pPr marL="285750" indent="-285750" algn="just">
              <a:buFont typeface="Arial" pitchFamily="34" charset="0"/>
              <a:buChar char="•"/>
            </a:pPr>
            <a:r>
              <a:rPr lang="en-ZA" dirty="0" smtClean="0"/>
              <a:t>Where data integrity is questionable, tariff modelling should be preceded by correcting the revenue value chain, fixing the controls and re-building the database. </a:t>
            </a:r>
          </a:p>
          <a:p>
            <a:pPr marL="285750" indent="-285750" algn="just">
              <a:buFont typeface="Arial" pitchFamily="34" charset="0"/>
              <a:buChar char="•"/>
            </a:pPr>
            <a:r>
              <a:rPr lang="en-ZA" dirty="0"/>
              <a:t>The process requires a champion from within the municipality in a position of authority</a:t>
            </a:r>
            <a:r>
              <a:rPr lang="en-ZA" dirty="0" smtClean="0"/>
              <a:t>.</a:t>
            </a:r>
            <a:endParaRPr lang="en-ZA" dirty="0"/>
          </a:p>
          <a:p>
            <a:pPr marL="285750" indent="-285750" algn="just">
              <a:buFont typeface="Arial" pitchFamily="34" charset="0"/>
              <a:buChar char="•"/>
            </a:pPr>
            <a:endParaRPr lang="en-ZA" sz="1400" dirty="0"/>
          </a:p>
        </p:txBody>
      </p:sp>
    </p:spTree>
    <p:extLst>
      <p:ext uri="{BB962C8B-B14F-4D97-AF65-F5344CB8AC3E}">
        <p14:creationId xmlns:p14="http://schemas.microsoft.com/office/powerpoint/2010/main" val="2095320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dirty="0" smtClean="0"/>
              <a:t>Tariff Setting Initiatives and Support for 2013</a:t>
            </a:r>
            <a:endParaRPr lang="en-ZA" dirty="0"/>
          </a:p>
        </p:txBody>
      </p:sp>
      <p:sp>
        <p:nvSpPr>
          <p:cNvPr id="3" name="Subtitle 2"/>
          <p:cNvSpPr>
            <a:spLocks noGrp="1"/>
          </p:cNvSpPr>
          <p:nvPr>
            <p:ph type="subTitle" idx="1"/>
          </p:nvPr>
        </p:nvSpPr>
        <p:spPr>
          <a:noFill/>
        </p:spPr>
        <p:txBody>
          <a:bodyPr>
            <a:normAutofit fontScale="92500"/>
          </a:bodyPr>
          <a:lstStyle/>
          <a:p>
            <a:pPr marL="285750" lvl="0" indent="-285750">
              <a:lnSpc>
                <a:spcPct val="150000"/>
              </a:lnSpc>
              <a:buFont typeface="Arial" pitchFamily="34" charset="0"/>
              <a:buChar char="•"/>
            </a:pPr>
            <a:r>
              <a:rPr lang="en-ZA" sz="2400" dirty="0" smtClean="0"/>
              <a:t>Engage NT re their approach to Tariff Modelling.</a:t>
            </a:r>
            <a:endParaRPr lang="en-ZA" sz="2400" dirty="0"/>
          </a:p>
          <a:p>
            <a:pPr marL="285750" lvl="0" indent="-285750">
              <a:lnSpc>
                <a:spcPct val="150000"/>
              </a:lnSpc>
              <a:buFont typeface="Arial" pitchFamily="34" charset="0"/>
              <a:buChar char="•"/>
            </a:pPr>
            <a:r>
              <a:rPr lang="en-ZA" sz="2400" dirty="0" smtClean="0"/>
              <a:t>Best Practice</a:t>
            </a:r>
          </a:p>
          <a:p>
            <a:pPr lvl="1" indent="0">
              <a:lnSpc>
                <a:spcPct val="150000"/>
              </a:lnSpc>
              <a:buNone/>
            </a:pPr>
            <a:r>
              <a:rPr lang="en-ZA" sz="1800" dirty="0" smtClean="0"/>
              <a:t>- Cape </a:t>
            </a:r>
            <a:r>
              <a:rPr lang="en-ZA" sz="1800" dirty="0"/>
              <a:t>Agulhas, Stellenbosch, </a:t>
            </a:r>
            <a:r>
              <a:rPr lang="en-ZA" sz="1800" dirty="0" err="1"/>
              <a:t>Theewaterskloof</a:t>
            </a:r>
            <a:r>
              <a:rPr lang="en-ZA" sz="1800" dirty="0"/>
              <a:t> and </a:t>
            </a:r>
            <a:r>
              <a:rPr lang="en-ZA" sz="1800" dirty="0" err="1"/>
              <a:t>Swartland</a:t>
            </a:r>
            <a:endParaRPr lang="en-ZA" sz="1800" dirty="0" smtClean="0"/>
          </a:p>
          <a:p>
            <a:pPr marL="285750" indent="-285750" algn="just">
              <a:lnSpc>
                <a:spcPct val="150000"/>
              </a:lnSpc>
              <a:buFont typeface="Arial" pitchFamily="34" charset="0"/>
              <a:buChar char="•"/>
              <a:defRPr/>
            </a:pPr>
            <a:r>
              <a:rPr lang="en-US" sz="2400" dirty="0" smtClean="0"/>
              <a:t>Assist the following municipalities with implementation of P3:</a:t>
            </a:r>
          </a:p>
          <a:p>
            <a:pPr lvl="1" indent="0" algn="just">
              <a:lnSpc>
                <a:spcPct val="150000"/>
              </a:lnSpc>
              <a:buNone/>
              <a:defRPr/>
            </a:pPr>
            <a:r>
              <a:rPr lang="pt-BR" sz="1800" dirty="0" smtClean="0"/>
              <a:t>- Cape </a:t>
            </a:r>
            <a:r>
              <a:rPr lang="pt-BR" sz="1800" dirty="0"/>
              <a:t>Agulhas, Mossel Bay, Hessequa</a:t>
            </a:r>
            <a:endParaRPr lang="en-US" sz="1800" dirty="0"/>
          </a:p>
          <a:p>
            <a:pPr marL="285750" indent="-285750">
              <a:buFont typeface="Arial" pitchFamily="34" charset="0"/>
              <a:buChar char="•"/>
            </a:pPr>
            <a:r>
              <a:rPr lang="en-ZA" sz="2400" dirty="0" smtClean="0"/>
              <a:t>1 Training session</a:t>
            </a:r>
          </a:p>
          <a:p>
            <a:pPr marL="285750" indent="-285750">
              <a:buFont typeface="Arial" pitchFamily="34" charset="0"/>
              <a:buChar char="•"/>
            </a:pPr>
            <a:r>
              <a:rPr lang="en-ZA" sz="2400" dirty="0" smtClean="0"/>
              <a:t>The model is available on the Western Cape website.</a:t>
            </a:r>
          </a:p>
          <a:p>
            <a:pPr algn="ctr"/>
            <a:r>
              <a:rPr lang="en-ZA" sz="2200" u="sng" dirty="0">
                <a:hlinkClick r:id="rId2"/>
              </a:rPr>
              <a:t>http://</a:t>
            </a:r>
            <a:r>
              <a:rPr lang="en-ZA" sz="2200" u="sng" dirty="0" smtClean="0">
                <a:hlinkClick r:id="rId2"/>
              </a:rPr>
              <a:t>www.westerncape.gov.za/eng/pubs/guides/M/262316</a:t>
            </a:r>
            <a:endParaRPr lang="en-ZA" sz="2200" dirty="0"/>
          </a:p>
        </p:txBody>
      </p:sp>
    </p:spTree>
    <p:extLst>
      <p:ext uri="{BB962C8B-B14F-4D97-AF65-F5344CB8AC3E}">
        <p14:creationId xmlns:p14="http://schemas.microsoft.com/office/powerpoint/2010/main" val="611717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ZA" dirty="0" smtClean="0"/>
              <a:t>Overview</a:t>
            </a:r>
            <a:endParaRPr lang="en-ZA" dirty="0"/>
          </a:p>
        </p:txBody>
      </p:sp>
      <p:sp>
        <p:nvSpPr>
          <p:cNvPr id="4" name="Subtitle 3"/>
          <p:cNvSpPr>
            <a:spLocks noGrp="1"/>
          </p:cNvSpPr>
          <p:nvPr>
            <p:ph type="subTitle" idx="1"/>
          </p:nvPr>
        </p:nvSpPr>
        <p:spPr/>
        <p:txBody>
          <a:bodyPr/>
          <a:lstStyle/>
          <a:p>
            <a:pPr marL="342900" indent="-342900">
              <a:lnSpc>
                <a:spcPct val="200000"/>
              </a:lnSpc>
              <a:buFont typeface="+mj-lt"/>
              <a:buAutoNum type="arabicPeriod"/>
            </a:pPr>
            <a:r>
              <a:rPr lang="en-ZA" sz="2000" dirty="0" smtClean="0"/>
              <a:t>Usefulness of the tariff determination tool?</a:t>
            </a:r>
          </a:p>
          <a:p>
            <a:pPr marL="342900" indent="-342900">
              <a:lnSpc>
                <a:spcPct val="200000"/>
              </a:lnSpc>
              <a:buFont typeface="+mj-lt"/>
              <a:buAutoNum type="arabicPeriod"/>
            </a:pPr>
            <a:r>
              <a:rPr lang="en-ZA" sz="2000" dirty="0" smtClean="0"/>
              <a:t>Information required to capture the modelling tool?</a:t>
            </a:r>
          </a:p>
          <a:p>
            <a:pPr marL="342900" indent="-342900">
              <a:lnSpc>
                <a:spcPct val="200000"/>
              </a:lnSpc>
              <a:buFont typeface="+mj-lt"/>
              <a:buAutoNum type="arabicPeriod"/>
            </a:pPr>
            <a:r>
              <a:rPr lang="en-ZA" sz="2000" dirty="0" smtClean="0"/>
              <a:t>Information constraints</a:t>
            </a:r>
          </a:p>
          <a:p>
            <a:pPr marL="342900" indent="-342900">
              <a:lnSpc>
                <a:spcPct val="200000"/>
              </a:lnSpc>
              <a:buFont typeface="+mj-lt"/>
              <a:buAutoNum type="arabicPeriod"/>
            </a:pPr>
            <a:r>
              <a:rPr lang="en-ZA" sz="2000" dirty="0" smtClean="0"/>
              <a:t>Other key revenue management processes</a:t>
            </a:r>
          </a:p>
          <a:p>
            <a:pPr marL="342900" indent="-342900">
              <a:lnSpc>
                <a:spcPct val="200000"/>
              </a:lnSpc>
              <a:buFont typeface="+mj-lt"/>
              <a:buAutoNum type="arabicPeriod"/>
            </a:pPr>
            <a:r>
              <a:rPr lang="en-ZA" sz="2000" dirty="0" smtClean="0"/>
              <a:t>Best Approach to Revenue Management</a:t>
            </a:r>
          </a:p>
          <a:p>
            <a:pPr marL="342900" indent="-342900">
              <a:lnSpc>
                <a:spcPct val="200000"/>
              </a:lnSpc>
              <a:buFont typeface="+mj-lt"/>
              <a:buAutoNum type="arabicPeriod"/>
            </a:pPr>
            <a:r>
              <a:rPr lang="en-ZA" sz="2000" dirty="0" smtClean="0"/>
              <a:t>Tariff setting support to the Western Cape</a:t>
            </a:r>
            <a:endParaRPr lang="en-ZA" dirty="0" smtClean="0"/>
          </a:p>
          <a:p>
            <a:pPr marL="342900" indent="-342900">
              <a:buFont typeface="+mj-lt"/>
              <a:buAutoNum type="arabicPeriod"/>
            </a:pPr>
            <a:endParaRPr lang="en-ZA" dirty="0"/>
          </a:p>
        </p:txBody>
      </p:sp>
    </p:spTree>
    <p:extLst>
      <p:ext uri="{BB962C8B-B14F-4D97-AF65-F5344CB8AC3E}">
        <p14:creationId xmlns:p14="http://schemas.microsoft.com/office/powerpoint/2010/main" val="335598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Usefulness of the tariff determination tool</a:t>
            </a:r>
            <a:endParaRPr lang="en-ZA" dirty="0"/>
          </a:p>
        </p:txBody>
      </p:sp>
      <p:sp>
        <p:nvSpPr>
          <p:cNvPr id="3" name="Subtitle 2"/>
          <p:cNvSpPr>
            <a:spLocks noGrp="1"/>
          </p:cNvSpPr>
          <p:nvPr>
            <p:ph type="subTitle" idx="1"/>
          </p:nvPr>
        </p:nvSpPr>
        <p:spPr>
          <a:xfrm>
            <a:off x="334518" y="1285113"/>
            <a:ext cx="8505825" cy="2573655"/>
          </a:xfrm>
          <a:ln>
            <a:solidFill>
              <a:schemeClr val="accent1"/>
            </a:solidFill>
          </a:ln>
        </p:spPr>
        <p:txBody>
          <a:bodyPr>
            <a:noAutofit/>
          </a:bodyPr>
          <a:lstStyle/>
          <a:p>
            <a:pPr marL="285750" indent="-285750" algn="just">
              <a:buFont typeface="Arial" pitchFamily="34" charset="0"/>
              <a:buChar char="•"/>
            </a:pPr>
            <a:r>
              <a:rPr lang="en-ZA" dirty="0" smtClean="0"/>
              <a:t>Will help the municipality determine the most appropriate tariff to cover costs of providing the key services.</a:t>
            </a:r>
          </a:p>
          <a:p>
            <a:pPr marL="285750" indent="-285750" algn="just">
              <a:buFont typeface="Arial" pitchFamily="34" charset="0"/>
              <a:buChar char="•"/>
            </a:pPr>
            <a:r>
              <a:rPr lang="en-ZA" dirty="0"/>
              <a:t>Ensure </a:t>
            </a:r>
            <a:r>
              <a:rPr lang="en-ZA" b="1" dirty="0"/>
              <a:t>cost recovery </a:t>
            </a:r>
            <a:r>
              <a:rPr lang="en-ZA" dirty="0"/>
              <a:t>when setting tariffs, i.e. ensure a close correlation between annual tariffs and the costs of providing services</a:t>
            </a:r>
            <a:r>
              <a:rPr lang="en-ZA" dirty="0" smtClean="0"/>
              <a:t>.</a:t>
            </a:r>
          </a:p>
          <a:p>
            <a:pPr marL="285750" indent="-285750" algn="just">
              <a:buFont typeface="Arial" pitchFamily="34" charset="0"/>
              <a:buChar char="•"/>
            </a:pPr>
            <a:r>
              <a:rPr lang="en-ZA" dirty="0"/>
              <a:t>Proper costing of service provision: direct, indirect and hidden costs of services (operating and capital</a:t>
            </a:r>
            <a:r>
              <a:rPr lang="en-ZA" dirty="0" smtClean="0"/>
              <a:t>).</a:t>
            </a:r>
          </a:p>
          <a:p>
            <a:pPr marL="285750" indent="-285750" algn="just">
              <a:buFont typeface="Arial" pitchFamily="34" charset="0"/>
              <a:buChar char="•"/>
            </a:pPr>
            <a:r>
              <a:rPr lang="en-ZA" dirty="0"/>
              <a:t>Allow for transparency of costs</a:t>
            </a:r>
            <a:r>
              <a:rPr lang="en-ZA" dirty="0" smtClean="0"/>
              <a:t>.</a:t>
            </a:r>
            <a:endParaRPr lang="en-ZA" dirty="0"/>
          </a:p>
          <a:p>
            <a:pPr marL="285750" indent="-285750" algn="just">
              <a:buFont typeface="Arial" pitchFamily="34" charset="0"/>
              <a:buChar char="•"/>
            </a:pPr>
            <a:r>
              <a:rPr lang="en-ZA" dirty="0"/>
              <a:t>Enable improved cost efficiencies</a:t>
            </a:r>
            <a:r>
              <a:rPr lang="en-ZA" dirty="0" smtClean="0"/>
              <a:t>.</a:t>
            </a:r>
          </a:p>
        </p:txBody>
      </p:sp>
      <p:sp>
        <p:nvSpPr>
          <p:cNvPr id="4" name="Subtitle 2"/>
          <p:cNvSpPr txBox="1">
            <a:spLocks/>
          </p:cNvSpPr>
          <p:nvPr/>
        </p:nvSpPr>
        <p:spPr>
          <a:xfrm>
            <a:off x="334518" y="4169664"/>
            <a:ext cx="8466582" cy="1591056"/>
          </a:xfrm>
          <a:prstGeom prst="rect">
            <a:avLst/>
          </a:prstGeom>
          <a:ln>
            <a:solidFill>
              <a:schemeClr val="accent1"/>
            </a:solidFill>
          </a:ln>
        </p:spPr>
        <p:txBody>
          <a:bodyPr>
            <a:noAutofit/>
          </a:bodyPr>
          <a:lstStyle>
            <a:lvl1pPr marL="0" indent="0" algn="l" defTabSz="457200" rtl="0" eaLnBrk="1" latinLnBrk="0" hangingPunct="1">
              <a:spcBef>
                <a:spcPct val="20000"/>
              </a:spcBef>
              <a:buFont typeface="Arial"/>
              <a:buNone/>
              <a:defRPr sz="1800" kern="1200">
                <a:solidFill>
                  <a:schemeClr val="tx1"/>
                </a:solidFill>
                <a:latin typeface="Century Gothic" pitchFamily="34" charset="0"/>
                <a:ea typeface="+mn-ea"/>
                <a:cs typeface="+mn-cs"/>
              </a:defRPr>
            </a:lvl1pPr>
            <a:lvl2pPr marL="180975" indent="-180975" algn="l" defTabSz="457200" rtl="0" eaLnBrk="1" latinLnBrk="0" hangingPunct="1">
              <a:spcBef>
                <a:spcPct val="20000"/>
              </a:spcBef>
              <a:buFont typeface="Arial" pitchFamily="34" charset="0"/>
              <a:buChar char="•"/>
              <a:defRPr sz="1400" kern="1200">
                <a:solidFill>
                  <a:schemeClr val="tx1"/>
                </a:solidFill>
                <a:latin typeface="Century Gothic" pitchFamily="34" charset="0"/>
                <a:ea typeface="+mn-ea"/>
                <a:cs typeface="+mn-cs"/>
              </a:defRPr>
            </a:lvl2pPr>
            <a:lvl3pPr marL="914400" indent="0" algn="l"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85750" indent="-285750" algn="just">
              <a:buFont typeface="Arial" pitchFamily="34" charset="0"/>
              <a:buChar char="•"/>
            </a:pPr>
            <a:r>
              <a:rPr lang="en-ZA" dirty="0" smtClean="0"/>
              <a:t>Will assist the municipality, once tariff modelling commences, to correct the revenue value chain as data constraints are corrected. </a:t>
            </a:r>
          </a:p>
          <a:p>
            <a:pPr marL="285750" indent="-285750" algn="just">
              <a:buFont typeface="Arial" pitchFamily="34" charset="0"/>
              <a:buChar char="•"/>
            </a:pPr>
            <a:r>
              <a:rPr lang="en-ZA" dirty="0" smtClean="0"/>
              <a:t>Tariff modelling does not solve all of the issues in the revenue supply chain, but instead relies on the statistics emanating from the system to inform the most appropriate tariff. </a:t>
            </a:r>
          </a:p>
          <a:p>
            <a:pPr marL="285750" indent="-285750" algn="just">
              <a:buFont typeface="Arial" pitchFamily="34" charset="0"/>
              <a:buChar char="•"/>
            </a:pPr>
            <a:endParaRPr lang="en-ZA" dirty="0"/>
          </a:p>
        </p:txBody>
      </p:sp>
    </p:spTree>
    <p:extLst>
      <p:ext uri="{BB962C8B-B14F-4D97-AF65-F5344CB8AC3E}">
        <p14:creationId xmlns:p14="http://schemas.microsoft.com/office/powerpoint/2010/main" val="553105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needed for proper tariff modelling</a:t>
            </a:r>
            <a:endParaRPr lang="en-ZA" dirty="0"/>
          </a:p>
        </p:txBody>
      </p:sp>
      <p:sp>
        <p:nvSpPr>
          <p:cNvPr id="3" name="Subtitle 2"/>
          <p:cNvSpPr>
            <a:spLocks noGrp="1"/>
          </p:cNvSpPr>
          <p:nvPr>
            <p:ph type="subTitle" idx="1"/>
          </p:nvPr>
        </p:nvSpPr>
        <p:spPr>
          <a:xfrm>
            <a:off x="295275" y="1791478"/>
            <a:ext cx="8505825" cy="3564293"/>
          </a:xfrm>
        </p:spPr>
        <p:txBody>
          <a:bodyPr>
            <a:normAutofit/>
          </a:bodyPr>
          <a:lstStyle/>
          <a:p>
            <a:pPr marL="342900" indent="-342900">
              <a:lnSpc>
                <a:spcPct val="150000"/>
              </a:lnSpc>
              <a:buFont typeface="Arial" pitchFamily="34" charset="0"/>
              <a:buChar char="•"/>
            </a:pPr>
            <a:r>
              <a:rPr lang="en-ZA" sz="2400" b="1" dirty="0" smtClean="0"/>
              <a:t>Demand</a:t>
            </a:r>
          </a:p>
          <a:p>
            <a:pPr marL="342900" indent="-342900">
              <a:lnSpc>
                <a:spcPct val="150000"/>
              </a:lnSpc>
              <a:buFont typeface="Arial" pitchFamily="34" charset="0"/>
              <a:buChar char="•"/>
            </a:pPr>
            <a:r>
              <a:rPr lang="en-ZA" sz="2400" b="1" dirty="0" smtClean="0"/>
              <a:t>Users</a:t>
            </a:r>
          </a:p>
          <a:p>
            <a:pPr marL="342900" indent="-342900">
              <a:lnSpc>
                <a:spcPct val="150000"/>
              </a:lnSpc>
              <a:buFont typeface="Arial" pitchFamily="34" charset="0"/>
              <a:buChar char="•"/>
            </a:pPr>
            <a:r>
              <a:rPr lang="en-ZA" sz="2400" b="1" dirty="0" smtClean="0"/>
              <a:t>Costs</a:t>
            </a:r>
          </a:p>
          <a:p>
            <a:pPr marL="342900" indent="-342900">
              <a:lnSpc>
                <a:spcPct val="150000"/>
              </a:lnSpc>
              <a:buFont typeface="Arial" pitchFamily="34" charset="0"/>
              <a:buChar char="•"/>
            </a:pPr>
            <a:r>
              <a:rPr lang="en-ZA" sz="2400" b="1" dirty="0" smtClean="0"/>
              <a:t>Strategic Decisions</a:t>
            </a:r>
          </a:p>
          <a:p>
            <a:pPr marL="342900" indent="-342900">
              <a:lnSpc>
                <a:spcPct val="150000"/>
              </a:lnSpc>
              <a:buFont typeface="Arial" pitchFamily="34" charset="0"/>
              <a:buChar char="•"/>
            </a:pPr>
            <a:r>
              <a:rPr lang="en-ZA" sz="2400" b="1" dirty="0" smtClean="0"/>
              <a:t>Affordability variables </a:t>
            </a:r>
            <a:endParaRPr lang="en-ZA" sz="2000" dirty="0" smtClean="0"/>
          </a:p>
          <a:p>
            <a:pPr marL="342900" indent="-342900">
              <a:buFont typeface="Arial" pitchFamily="34" charset="0"/>
              <a:buChar char="•"/>
            </a:pPr>
            <a:endParaRPr lang="en-ZA" sz="2400" dirty="0"/>
          </a:p>
          <a:p>
            <a:endParaRPr lang="en-ZA" sz="2400" dirty="0"/>
          </a:p>
          <a:p>
            <a:pPr marL="285750" indent="-285750">
              <a:buFont typeface="Arial" pitchFamily="34" charset="0"/>
              <a:buChar char="•"/>
            </a:pPr>
            <a:endParaRPr lang="en-ZA" sz="2000" dirty="0" smtClean="0"/>
          </a:p>
        </p:txBody>
      </p:sp>
    </p:spTree>
    <p:extLst>
      <p:ext uri="{BB962C8B-B14F-4D97-AF65-F5344CB8AC3E}">
        <p14:creationId xmlns:p14="http://schemas.microsoft.com/office/powerpoint/2010/main" val="2268344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needed for proper tariff modelling</a:t>
            </a:r>
            <a:endParaRPr lang="en-ZA" dirty="0"/>
          </a:p>
        </p:txBody>
      </p:sp>
      <p:sp>
        <p:nvSpPr>
          <p:cNvPr id="3" name="Subtitle 2"/>
          <p:cNvSpPr>
            <a:spLocks noGrp="1"/>
          </p:cNvSpPr>
          <p:nvPr>
            <p:ph type="subTitle" idx="1"/>
          </p:nvPr>
        </p:nvSpPr>
        <p:spPr>
          <a:xfrm>
            <a:off x="458565" y="1144364"/>
            <a:ext cx="8505825" cy="5215508"/>
          </a:xfrm>
        </p:spPr>
        <p:txBody>
          <a:bodyPr>
            <a:noAutofit/>
          </a:bodyPr>
          <a:lstStyle/>
          <a:p>
            <a:pPr>
              <a:lnSpc>
                <a:spcPct val="150000"/>
              </a:lnSpc>
            </a:pPr>
            <a:r>
              <a:rPr lang="en-ZA" b="1" dirty="0" smtClean="0"/>
              <a:t>DEMAND</a:t>
            </a:r>
          </a:p>
          <a:p>
            <a:pPr marL="342900" indent="-342900">
              <a:lnSpc>
                <a:spcPct val="150000"/>
              </a:lnSpc>
              <a:buFont typeface="Arial" pitchFamily="34" charset="0"/>
              <a:buChar char="•"/>
            </a:pPr>
            <a:r>
              <a:rPr lang="en-ZA" dirty="0" smtClean="0"/>
              <a:t>Consumer per category, classification, block, type, time of use for each service.</a:t>
            </a:r>
          </a:p>
          <a:p>
            <a:pPr marL="342900" indent="-342900">
              <a:lnSpc>
                <a:spcPct val="150000"/>
              </a:lnSpc>
              <a:buFont typeface="Arial" pitchFamily="34" charset="0"/>
              <a:buChar char="•"/>
            </a:pPr>
            <a:r>
              <a:rPr lang="en-ZA" dirty="0" smtClean="0"/>
              <a:t>Time of use</a:t>
            </a:r>
          </a:p>
          <a:p>
            <a:pPr marL="342900" indent="-342900">
              <a:lnSpc>
                <a:spcPct val="150000"/>
              </a:lnSpc>
              <a:buFont typeface="Arial" pitchFamily="34" charset="0"/>
              <a:buChar char="•"/>
            </a:pPr>
            <a:r>
              <a:rPr lang="en-ZA" dirty="0" smtClean="0"/>
              <a:t>Consumption statistics (historical, anticipated) </a:t>
            </a:r>
            <a:r>
              <a:rPr lang="en-ZA" dirty="0" err="1" smtClean="0"/>
              <a:t>i.t.o</a:t>
            </a:r>
            <a:r>
              <a:rPr lang="en-ZA" dirty="0" smtClean="0"/>
              <a:t>. units of demand</a:t>
            </a:r>
          </a:p>
          <a:p>
            <a:pPr marL="342900" indent="-342900">
              <a:lnSpc>
                <a:spcPct val="150000"/>
              </a:lnSpc>
              <a:buFont typeface="Arial" pitchFamily="34" charset="0"/>
              <a:buChar char="•"/>
            </a:pPr>
            <a:r>
              <a:rPr lang="en-ZA" dirty="0" smtClean="0"/>
              <a:t>Current tariff per unit disaggregated for each category, classification, block, type.</a:t>
            </a:r>
          </a:p>
          <a:p>
            <a:pPr>
              <a:lnSpc>
                <a:spcPct val="150000"/>
              </a:lnSpc>
            </a:pPr>
            <a:r>
              <a:rPr lang="en-ZA" i="1" dirty="0" smtClean="0"/>
              <a:t>(Process must be repeated for each service (electricity, water, sanitation, refuse)</a:t>
            </a:r>
          </a:p>
          <a:p>
            <a:endParaRPr lang="en-ZA" sz="1600" dirty="0" smtClean="0"/>
          </a:p>
        </p:txBody>
      </p:sp>
    </p:spTree>
    <p:extLst>
      <p:ext uri="{BB962C8B-B14F-4D97-AF65-F5344CB8AC3E}">
        <p14:creationId xmlns:p14="http://schemas.microsoft.com/office/powerpoint/2010/main" val="138687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needed for proper tariff modelling</a:t>
            </a:r>
            <a:endParaRPr lang="en-ZA" dirty="0"/>
          </a:p>
        </p:txBody>
      </p:sp>
      <p:sp>
        <p:nvSpPr>
          <p:cNvPr id="3" name="Subtitle 2"/>
          <p:cNvSpPr>
            <a:spLocks noGrp="1"/>
          </p:cNvSpPr>
          <p:nvPr>
            <p:ph type="subTitle" idx="1"/>
          </p:nvPr>
        </p:nvSpPr>
        <p:spPr>
          <a:xfrm>
            <a:off x="534767" y="1125208"/>
            <a:ext cx="8505825" cy="5032628"/>
          </a:xfrm>
        </p:spPr>
        <p:txBody>
          <a:bodyPr>
            <a:noAutofit/>
          </a:bodyPr>
          <a:lstStyle/>
          <a:p>
            <a:pPr>
              <a:lnSpc>
                <a:spcPct val="150000"/>
              </a:lnSpc>
            </a:pPr>
            <a:r>
              <a:rPr lang="en-ZA" sz="1600" b="1" dirty="0" smtClean="0"/>
              <a:t>USERS</a:t>
            </a:r>
          </a:p>
          <a:p>
            <a:pPr marL="342900" indent="-342900">
              <a:lnSpc>
                <a:spcPct val="150000"/>
              </a:lnSpc>
              <a:buFont typeface="Arial" pitchFamily="34" charset="0"/>
              <a:buChar char="•"/>
            </a:pPr>
            <a:r>
              <a:rPr lang="en-ZA" sz="1600" dirty="0" smtClean="0"/>
              <a:t>Stands per type, category, size of consumption</a:t>
            </a:r>
          </a:p>
          <a:p>
            <a:pPr marL="342900" indent="-342900">
              <a:lnSpc>
                <a:spcPct val="150000"/>
              </a:lnSpc>
              <a:buFont typeface="Arial" pitchFamily="34" charset="0"/>
              <a:buChar char="•"/>
            </a:pPr>
            <a:r>
              <a:rPr lang="en-ZA" sz="1600" dirty="0" smtClean="0"/>
              <a:t>Stands should be known per consumer type and category/block.</a:t>
            </a:r>
          </a:p>
          <a:p>
            <a:pPr marL="342900" indent="-342900">
              <a:lnSpc>
                <a:spcPct val="150000"/>
              </a:lnSpc>
              <a:buFont typeface="Arial" pitchFamily="34" charset="0"/>
              <a:buChar char="•"/>
            </a:pPr>
            <a:r>
              <a:rPr lang="en-ZA" sz="1600" dirty="0" smtClean="0"/>
              <a:t>Units consumed should be broken down per type and category/block</a:t>
            </a:r>
          </a:p>
          <a:p>
            <a:pPr marL="342900" indent="-342900">
              <a:lnSpc>
                <a:spcPct val="150000"/>
              </a:lnSpc>
              <a:buFont typeface="Arial" pitchFamily="34" charset="0"/>
              <a:buChar char="•"/>
            </a:pPr>
            <a:r>
              <a:rPr lang="en-ZA" sz="1600" dirty="0" smtClean="0"/>
              <a:t>Costs per unit for the different types and categories/block of consumers</a:t>
            </a:r>
          </a:p>
          <a:p>
            <a:pPr marL="342900" indent="-342900">
              <a:lnSpc>
                <a:spcPct val="150000"/>
              </a:lnSpc>
              <a:buFont typeface="Arial" pitchFamily="34" charset="0"/>
              <a:buChar char="•"/>
            </a:pPr>
            <a:r>
              <a:rPr lang="en-ZA" sz="1600" dirty="0" smtClean="0"/>
              <a:t>Types of charges </a:t>
            </a:r>
          </a:p>
          <a:p>
            <a:pPr lvl="1" indent="0">
              <a:lnSpc>
                <a:spcPct val="150000"/>
              </a:lnSpc>
              <a:buNone/>
            </a:pPr>
            <a:r>
              <a:rPr lang="en-ZA" dirty="0" smtClean="0"/>
              <a:t>	- one-part (Service charge only)</a:t>
            </a:r>
          </a:p>
          <a:p>
            <a:pPr lvl="1" indent="0">
              <a:lnSpc>
                <a:spcPct val="150000"/>
              </a:lnSpc>
              <a:buNone/>
            </a:pPr>
            <a:r>
              <a:rPr lang="en-ZA" dirty="0" smtClean="0"/>
              <a:t>	- two-part  (Service charge and energy charge)</a:t>
            </a:r>
          </a:p>
          <a:p>
            <a:pPr lvl="1" indent="0">
              <a:lnSpc>
                <a:spcPct val="150000"/>
              </a:lnSpc>
              <a:buNone/>
            </a:pPr>
            <a:r>
              <a:rPr lang="en-ZA" dirty="0" smtClean="0"/>
              <a:t>	- three-part (service charge, energy charge and demand charge)</a:t>
            </a:r>
          </a:p>
          <a:p>
            <a:pPr marL="342900" indent="-342900">
              <a:lnSpc>
                <a:spcPct val="150000"/>
              </a:lnSpc>
              <a:buFont typeface="Arial" pitchFamily="34" charset="0"/>
              <a:buChar char="•"/>
            </a:pPr>
            <a:r>
              <a:rPr lang="en-ZA" dirty="0" smtClean="0"/>
              <a:t>Tariff Charges</a:t>
            </a:r>
          </a:p>
          <a:p>
            <a:pPr>
              <a:lnSpc>
                <a:spcPct val="150000"/>
              </a:lnSpc>
            </a:pPr>
            <a:r>
              <a:rPr lang="en-ZA" sz="1400" i="1" dirty="0" smtClean="0"/>
              <a:t>(</a:t>
            </a:r>
            <a:r>
              <a:rPr lang="en-ZA" sz="1400" i="1" dirty="0"/>
              <a:t>Process must be repeated for each service (electricity, water, sanitation, refuse</a:t>
            </a:r>
            <a:r>
              <a:rPr lang="en-ZA" sz="1400" i="1" dirty="0" smtClean="0"/>
              <a:t>)</a:t>
            </a:r>
            <a:endParaRPr lang="en-ZA" dirty="0"/>
          </a:p>
          <a:p>
            <a:endParaRPr lang="en-ZA" sz="1400" dirty="0" smtClean="0"/>
          </a:p>
        </p:txBody>
      </p:sp>
    </p:spTree>
    <p:extLst>
      <p:ext uri="{BB962C8B-B14F-4D97-AF65-F5344CB8AC3E}">
        <p14:creationId xmlns:p14="http://schemas.microsoft.com/office/powerpoint/2010/main" val="2114864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needed for proper tariff modelling</a:t>
            </a:r>
            <a:endParaRPr lang="en-ZA" dirty="0"/>
          </a:p>
        </p:txBody>
      </p:sp>
      <p:sp>
        <p:nvSpPr>
          <p:cNvPr id="3" name="Subtitle 2"/>
          <p:cNvSpPr>
            <a:spLocks noGrp="1"/>
          </p:cNvSpPr>
          <p:nvPr>
            <p:ph type="subTitle" idx="1"/>
          </p:nvPr>
        </p:nvSpPr>
        <p:spPr>
          <a:xfrm>
            <a:off x="295275" y="1159980"/>
            <a:ext cx="8647557" cy="5065776"/>
          </a:xfrm>
        </p:spPr>
        <p:txBody>
          <a:bodyPr>
            <a:noAutofit/>
          </a:bodyPr>
          <a:lstStyle/>
          <a:p>
            <a:r>
              <a:rPr lang="en-ZA" sz="2000" b="1" dirty="0" smtClean="0"/>
              <a:t>COSTS</a:t>
            </a:r>
          </a:p>
          <a:p>
            <a:pPr marL="342900" indent="-342900">
              <a:buFont typeface="Arial" pitchFamily="34" charset="0"/>
              <a:buChar char="•"/>
            </a:pPr>
            <a:r>
              <a:rPr lang="en-ZA" sz="2000" dirty="0" smtClean="0"/>
              <a:t>Bulk Purchases</a:t>
            </a:r>
          </a:p>
          <a:p>
            <a:pPr marL="342900" indent="-342900">
              <a:buFont typeface="Arial" pitchFamily="34" charset="0"/>
              <a:buChar char="•"/>
            </a:pPr>
            <a:r>
              <a:rPr lang="en-ZA" sz="2000" dirty="0" smtClean="0"/>
              <a:t>Employee related costs, e.g. salaries, social contributions (medical aid, pension, workmen’s compensation)</a:t>
            </a:r>
          </a:p>
          <a:p>
            <a:pPr marL="342900" indent="-342900">
              <a:buFont typeface="Arial" pitchFamily="34" charset="0"/>
              <a:buChar char="•"/>
            </a:pPr>
            <a:r>
              <a:rPr lang="en-ZA" sz="2000" dirty="0" smtClean="0"/>
              <a:t>Equipment</a:t>
            </a:r>
          </a:p>
          <a:p>
            <a:pPr marL="342900" indent="-342900">
              <a:buFont typeface="Arial" pitchFamily="34" charset="0"/>
              <a:buChar char="•"/>
            </a:pPr>
            <a:r>
              <a:rPr lang="en-ZA" sz="2000" dirty="0" smtClean="0"/>
              <a:t>Interests</a:t>
            </a:r>
          </a:p>
          <a:p>
            <a:pPr marL="342900" indent="-342900">
              <a:buFont typeface="Arial" pitchFamily="34" charset="0"/>
              <a:buChar char="•"/>
            </a:pPr>
            <a:r>
              <a:rPr lang="en-ZA" sz="2000" dirty="0" smtClean="0"/>
              <a:t>Repairs and Maintenance</a:t>
            </a:r>
          </a:p>
          <a:p>
            <a:pPr marL="342900" indent="-342900">
              <a:buFont typeface="Arial" pitchFamily="34" charset="0"/>
              <a:buChar char="•"/>
            </a:pPr>
            <a:r>
              <a:rPr lang="en-ZA" sz="2000" dirty="0" smtClean="0"/>
              <a:t>Contribution </a:t>
            </a:r>
            <a:r>
              <a:rPr lang="en-ZA" sz="2000" dirty="0"/>
              <a:t>to capital reserves</a:t>
            </a:r>
            <a:endParaRPr lang="en-ZA" sz="2000" dirty="0" smtClean="0"/>
          </a:p>
          <a:p>
            <a:pPr marL="342900" indent="-342900">
              <a:buFont typeface="Arial" pitchFamily="34" charset="0"/>
              <a:buChar char="•"/>
            </a:pPr>
            <a:r>
              <a:rPr lang="en-ZA" sz="2000" dirty="0" smtClean="0"/>
              <a:t>Other Costs, e.g. general costs, collection commission, contracted services, contribution to provisions, debt impairment, motor vehicle provisions, etc.</a:t>
            </a:r>
          </a:p>
          <a:p>
            <a:pPr marL="342900" indent="-342900">
              <a:buFont typeface="Arial" pitchFamily="34" charset="0"/>
              <a:buChar char="•"/>
            </a:pPr>
            <a:r>
              <a:rPr lang="en-ZA" sz="2000" dirty="0" smtClean="0"/>
              <a:t>Cost’s apportionment.</a:t>
            </a:r>
          </a:p>
          <a:p>
            <a:pPr algn="ctr"/>
            <a:endParaRPr lang="en-ZA" sz="900" i="1" dirty="0" smtClean="0"/>
          </a:p>
          <a:p>
            <a:pPr algn="ctr"/>
            <a:r>
              <a:rPr lang="en-ZA" sz="1600" i="1" dirty="0" smtClean="0"/>
              <a:t>Process </a:t>
            </a:r>
            <a:r>
              <a:rPr lang="en-ZA" sz="1600" i="1" dirty="0"/>
              <a:t>must be repeated for each service </a:t>
            </a:r>
            <a:endParaRPr lang="en-ZA" sz="1600" i="1" dirty="0" smtClean="0"/>
          </a:p>
          <a:p>
            <a:pPr algn="ctr"/>
            <a:r>
              <a:rPr lang="en-ZA" sz="1600" i="1" dirty="0" smtClean="0"/>
              <a:t>(</a:t>
            </a:r>
            <a:r>
              <a:rPr lang="en-ZA" sz="1600" i="1" dirty="0"/>
              <a:t>electricity, water, </a:t>
            </a:r>
            <a:r>
              <a:rPr lang="en-ZA" sz="1600" i="1" dirty="0" smtClean="0"/>
              <a:t>sanitation</a:t>
            </a:r>
            <a:r>
              <a:rPr lang="en-ZA" sz="1600" i="1" dirty="0"/>
              <a:t>, refuse</a:t>
            </a:r>
            <a:r>
              <a:rPr lang="en-ZA" sz="1600" i="1" dirty="0" smtClean="0"/>
              <a:t>)</a:t>
            </a:r>
            <a:endParaRPr lang="en-ZA" sz="1700" dirty="0"/>
          </a:p>
          <a:p>
            <a:pPr marL="285750" indent="-285750">
              <a:buFont typeface="Arial" pitchFamily="34" charset="0"/>
              <a:buChar char="•"/>
            </a:pPr>
            <a:endParaRPr lang="en-ZA" sz="1700" dirty="0" smtClean="0"/>
          </a:p>
        </p:txBody>
      </p:sp>
    </p:spTree>
    <p:extLst>
      <p:ext uri="{BB962C8B-B14F-4D97-AF65-F5344CB8AC3E}">
        <p14:creationId xmlns:p14="http://schemas.microsoft.com/office/powerpoint/2010/main" val="4110557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needed for proper tariff modelling</a:t>
            </a:r>
            <a:endParaRPr lang="en-ZA" dirty="0"/>
          </a:p>
        </p:txBody>
      </p:sp>
      <p:sp>
        <p:nvSpPr>
          <p:cNvPr id="3" name="Subtitle 2"/>
          <p:cNvSpPr>
            <a:spLocks noGrp="1"/>
          </p:cNvSpPr>
          <p:nvPr>
            <p:ph type="subTitle" idx="1"/>
          </p:nvPr>
        </p:nvSpPr>
        <p:spPr>
          <a:xfrm>
            <a:off x="563878" y="1122592"/>
            <a:ext cx="8161020" cy="5178932"/>
          </a:xfrm>
        </p:spPr>
        <p:txBody>
          <a:bodyPr>
            <a:noAutofit/>
          </a:bodyPr>
          <a:lstStyle/>
          <a:p>
            <a:r>
              <a:rPr lang="en-ZA" b="1" dirty="0" smtClean="0"/>
              <a:t>STRATEGIC DECISIONS</a:t>
            </a:r>
          </a:p>
          <a:p>
            <a:pPr marL="523875" lvl="1" indent="-342900"/>
            <a:r>
              <a:rPr lang="en-ZA" sz="1600" dirty="0" smtClean="0"/>
              <a:t>Indigent support</a:t>
            </a:r>
          </a:p>
          <a:p>
            <a:pPr marL="523875" lvl="1" indent="-342900"/>
            <a:r>
              <a:rPr lang="en-ZA" sz="1600" dirty="0" smtClean="0"/>
              <a:t>Affordability threshold</a:t>
            </a:r>
          </a:p>
          <a:p>
            <a:pPr marL="523875" lvl="1" indent="-342900"/>
            <a:r>
              <a:rPr lang="en-ZA" sz="1600" dirty="0" smtClean="0"/>
              <a:t>Level of free services to be provided</a:t>
            </a:r>
          </a:p>
          <a:p>
            <a:pPr marL="523875" lvl="1" indent="-342900"/>
            <a:r>
              <a:rPr lang="en-ZA" sz="1600" dirty="0" smtClean="0"/>
              <a:t>Scale of free services to provided</a:t>
            </a:r>
          </a:p>
          <a:p>
            <a:pPr marL="523875" lvl="1" indent="-342900"/>
            <a:r>
              <a:rPr lang="en-ZA" sz="1600" dirty="0" smtClean="0"/>
              <a:t>Types of services for which free service should be provided</a:t>
            </a:r>
          </a:p>
          <a:p>
            <a:pPr marL="523875" lvl="1" indent="-342900"/>
            <a:r>
              <a:rPr lang="en-ZA" sz="1600" dirty="0" smtClean="0"/>
              <a:t>Beneficiaries of free services</a:t>
            </a:r>
          </a:p>
          <a:p>
            <a:pPr marL="523875" lvl="1" indent="-342900"/>
            <a:r>
              <a:rPr lang="en-ZA" sz="1600" dirty="0" smtClean="0"/>
              <a:t>Tariff to be charged</a:t>
            </a:r>
          </a:p>
          <a:p>
            <a:endParaRPr lang="en-ZA" b="1" dirty="0" smtClean="0"/>
          </a:p>
          <a:p>
            <a:r>
              <a:rPr lang="en-ZA" b="1" dirty="0" smtClean="0"/>
              <a:t>AFFORDABILITY INDICATORS</a:t>
            </a:r>
          </a:p>
          <a:p>
            <a:pPr marL="523875" lvl="1" indent="-342900"/>
            <a:r>
              <a:rPr lang="en-ZA" sz="1600" dirty="0" smtClean="0"/>
              <a:t>Total populations and total households</a:t>
            </a:r>
          </a:p>
          <a:p>
            <a:pPr marL="523875" lvl="1" indent="-342900"/>
            <a:r>
              <a:rPr lang="en-ZA" sz="1600" dirty="0" smtClean="0"/>
              <a:t>Number of households on valuation lists (verified with property register)</a:t>
            </a:r>
          </a:p>
          <a:p>
            <a:pPr marL="523875" lvl="1" indent="-342900"/>
            <a:r>
              <a:rPr lang="en-ZA" sz="1600" dirty="0" smtClean="0"/>
              <a:t>Number of households below affordability threshold</a:t>
            </a:r>
          </a:p>
          <a:p>
            <a:pPr marL="523875" lvl="1" indent="-342900"/>
            <a:r>
              <a:rPr lang="en-ZA" sz="1600" dirty="0" smtClean="0"/>
              <a:t>Affordability threshold</a:t>
            </a:r>
          </a:p>
          <a:p>
            <a:pPr marL="523875" lvl="1" indent="-342900"/>
            <a:r>
              <a:rPr lang="en-ZA" sz="1600" dirty="0" smtClean="0"/>
              <a:t>Household income</a:t>
            </a:r>
          </a:p>
          <a:p>
            <a:pPr marL="523875" lvl="1" indent="-342900"/>
            <a:r>
              <a:rPr lang="en-ZA" sz="1600" dirty="0" smtClean="0"/>
              <a:t>Approach to indigent support</a:t>
            </a:r>
            <a:endParaRPr lang="en-ZA" sz="1800" dirty="0"/>
          </a:p>
          <a:p>
            <a:endParaRPr lang="en-ZA" dirty="0"/>
          </a:p>
          <a:p>
            <a:pPr marL="285750" indent="-285750">
              <a:buFont typeface="Arial" pitchFamily="34" charset="0"/>
              <a:buChar char="•"/>
            </a:pPr>
            <a:endParaRPr lang="en-ZA" sz="1600" dirty="0" smtClean="0"/>
          </a:p>
        </p:txBody>
      </p:sp>
    </p:spTree>
    <p:extLst>
      <p:ext uri="{BB962C8B-B14F-4D97-AF65-F5344CB8AC3E}">
        <p14:creationId xmlns:p14="http://schemas.microsoft.com/office/powerpoint/2010/main" val="2747238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Information Constraints	</a:t>
            </a:r>
            <a:endParaRPr lang="en-ZA" dirty="0"/>
          </a:p>
        </p:txBody>
      </p:sp>
      <p:sp>
        <p:nvSpPr>
          <p:cNvPr id="3" name="Subtitle 2"/>
          <p:cNvSpPr>
            <a:spLocks noGrp="1"/>
          </p:cNvSpPr>
          <p:nvPr>
            <p:ph type="subTitle" idx="1"/>
          </p:nvPr>
        </p:nvSpPr>
        <p:spPr/>
        <p:txBody>
          <a:bodyPr>
            <a:normAutofit/>
          </a:bodyPr>
          <a:lstStyle/>
          <a:p>
            <a:pPr marL="390525" indent="-342900" algn="just">
              <a:spcBef>
                <a:spcPts val="1200"/>
              </a:spcBef>
              <a:buFont typeface="Arial" pitchFamily="34" charset="0"/>
              <a:buChar char="•"/>
              <a:defRPr/>
            </a:pPr>
            <a:r>
              <a:rPr lang="en-ZA" dirty="0" smtClean="0"/>
              <a:t>Demand information broken down at a stand level per consumer category, type, block. </a:t>
            </a:r>
          </a:p>
          <a:p>
            <a:pPr marL="390525" indent="-342900" algn="just">
              <a:spcBef>
                <a:spcPts val="1200"/>
              </a:spcBef>
              <a:buFont typeface="Arial" pitchFamily="34" charset="0"/>
              <a:buChar char="•"/>
              <a:defRPr/>
            </a:pPr>
            <a:r>
              <a:rPr lang="en-ZA" dirty="0" smtClean="0"/>
              <a:t>Full costing </a:t>
            </a:r>
            <a:r>
              <a:rPr lang="en-ZA" dirty="0"/>
              <a:t>items</a:t>
            </a:r>
            <a:r>
              <a:rPr lang="en-ZA" dirty="0" smtClean="0"/>
              <a:t> and accuracy to reflect the true expenditure requirements. </a:t>
            </a:r>
          </a:p>
          <a:p>
            <a:pPr marL="390525" indent="-342900" algn="just">
              <a:spcBef>
                <a:spcPts val="1200"/>
              </a:spcBef>
              <a:buFont typeface="Arial" pitchFamily="34" charset="0"/>
              <a:buChar char="•"/>
              <a:defRPr/>
            </a:pPr>
            <a:r>
              <a:rPr lang="en-ZA" dirty="0" smtClean="0"/>
              <a:t>User information not available per service category or per  block</a:t>
            </a:r>
          </a:p>
          <a:p>
            <a:pPr marL="390525" indent="-342900" algn="just">
              <a:spcBef>
                <a:spcPts val="1200"/>
              </a:spcBef>
              <a:buFont typeface="Arial" pitchFamily="34" charset="0"/>
              <a:buChar char="•"/>
              <a:defRPr/>
            </a:pPr>
            <a:r>
              <a:rPr lang="en-ZA" dirty="0" smtClean="0"/>
              <a:t>Accuracy of metering is sometimes a challenge</a:t>
            </a:r>
          </a:p>
          <a:p>
            <a:pPr marL="390525" indent="-342900" algn="just">
              <a:spcBef>
                <a:spcPts val="1200"/>
              </a:spcBef>
              <a:buFont typeface="Arial" pitchFamily="34" charset="0"/>
              <a:buChar char="•"/>
              <a:defRPr/>
            </a:pPr>
            <a:r>
              <a:rPr lang="en-ZA" dirty="0" smtClean="0"/>
              <a:t>Strategic decisions not clear.</a:t>
            </a:r>
          </a:p>
          <a:p>
            <a:pPr marL="390525" indent="-342900" algn="just">
              <a:spcBef>
                <a:spcPts val="1200"/>
              </a:spcBef>
              <a:buFont typeface="Arial" pitchFamily="34" charset="0"/>
              <a:buChar char="•"/>
              <a:defRPr/>
            </a:pPr>
            <a:r>
              <a:rPr lang="en-ZA" dirty="0" smtClean="0"/>
              <a:t>Reconciliation of service information between municipality and Eskom re Eskom service area. </a:t>
            </a:r>
          </a:p>
          <a:p>
            <a:pPr marL="390525" indent="-342900" algn="just">
              <a:spcBef>
                <a:spcPts val="1200"/>
              </a:spcBef>
              <a:buFont typeface="Arial" pitchFamily="34" charset="0"/>
              <a:buChar char="•"/>
              <a:defRPr/>
            </a:pPr>
            <a:r>
              <a:rPr lang="en-ZA" dirty="0" smtClean="0"/>
              <a:t>Municipal consumption not tracked and reported. </a:t>
            </a:r>
          </a:p>
          <a:p>
            <a:pPr marL="47625" algn="just">
              <a:spcBef>
                <a:spcPts val="1200"/>
              </a:spcBef>
              <a:defRPr/>
            </a:pPr>
            <a:endParaRPr lang="en-ZA" dirty="0" smtClean="0"/>
          </a:p>
        </p:txBody>
      </p:sp>
    </p:spTree>
    <p:extLst>
      <p:ext uri="{BB962C8B-B14F-4D97-AF65-F5344CB8AC3E}">
        <p14:creationId xmlns:p14="http://schemas.microsoft.com/office/powerpoint/2010/main" val="3791767200"/>
      </p:ext>
    </p:extLst>
  </p:cSld>
  <p:clrMapOvr>
    <a:masterClrMapping/>
  </p:clrMapOvr>
</p:sld>
</file>

<file path=ppt/theme/theme1.xml><?xml version="1.0" encoding="utf-8"?>
<a:theme xmlns:a="http://schemas.openxmlformats.org/drawingml/2006/main" name="Provincial Treasu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Provincial Treasury</Template>
  <TotalTime>3477</TotalTime>
  <Words>895</Words>
  <Application>Microsoft Office PowerPoint</Application>
  <PresentationFormat>On-screen Show (4:3)</PresentationFormat>
  <Paragraphs>110</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Provincial Treasury</vt:lpstr>
      <vt:lpstr>Custom Design</vt:lpstr>
      <vt:lpstr>2_Custom Design</vt:lpstr>
      <vt:lpstr>PowerPoint Presentation</vt:lpstr>
      <vt:lpstr>Overview</vt:lpstr>
      <vt:lpstr>Usefulness of the tariff determination tool</vt:lpstr>
      <vt:lpstr>Information needed for proper tariff modelling</vt:lpstr>
      <vt:lpstr>Information needed for proper tariff modelling</vt:lpstr>
      <vt:lpstr>Information needed for proper tariff modelling</vt:lpstr>
      <vt:lpstr>Information needed for proper tariff modelling</vt:lpstr>
      <vt:lpstr>Information needed for proper tariff modelling</vt:lpstr>
      <vt:lpstr>Information Constraints </vt:lpstr>
      <vt:lpstr>Other Key Revenue Management Processes</vt:lpstr>
      <vt:lpstr>Revenue Management Solutions</vt:lpstr>
      <vt:lpstr>Tariff Setting Initiatives and Support for 2013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sub-title  Date of presentation</dc:title>
  <dc:creator>Shireen de Visser</dc:creator>
  <cp:lastModifiedBy>Shireen de Visser</cp:lastModifiedBy>
  <cp:revision>116</cp:revision>
  <dcterms:created xsi:type="dcterms:W3CDTF">2012-04-20T13:54:35Z</dcterms:created>
  <dcterms:modified xsi:type="dcterms:W3CDTF">2013-09-04T13:04:18Z</dcterms:modified>
</cp:coreProperties>
</file>